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7"/>
  </p:notesMasterIdLst>
  <p:sldIdLst>
    <p:sldId id="1175" r:id="rId2"/>
    <p:sldId id="1176" r:id="rId3"/>
    <p:sldId id="1177" r:id="rId4"/>
    <p:sldId id="1178" r:id="rId5"/>
    <p:sldId id="1179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94660"/>
  </p:normalViewPr>
  <p:slideViewPr>
    <p:cSldViewPr>
      <p:cViewPr varScale="1">
        <p:scale>
          <a:sx n="85" d="100"/>
          <a:sy n="85" d="100"/>
        </p:scale>
        <p:origin x="9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25.01.2018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C2ADC-A731-4929-A60D-78F94BA2E2FA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35467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736C368-CC37-4370-8FC2-F09260D3D1A3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0983-A044-4BEF-9318-45D0978E0C7E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8EFAE14-917F-4C0F-BA5E-9C86FB2EAA56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9404-766C-4E96-919E-2ED503F0D075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772C-896C-4E14-A98D-068763C54711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CAC0044-A349-4A75-8EA8-43C92F416CBF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F29F10E-7792-4E54-ACDF-1456E19F520A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0D4AE-71A2-4CAD-84E3-7ED9696DE9CA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7E3-0046-4E4F-9812-81EFCF01C9D3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F77C-1DEE-491C-91FB-5C2DECB7E7C6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00A04D5-3FD9-43C7-BAB6-48107A6EB209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68B93E3-9D02-4177-B669-BE15407244A5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90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0.png"/><Relationship Id="rId2" Type="http://schemas.openxmlformats.org/officeDocument/2006/relationships/image" Target="../media/image10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30.png"/><Relationship Id="rId4" Type="http://schemas.openxmlformats.org/officeDocument/2006/relationships/image" Target="../media/image112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4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Asymptoten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de-DE" sz="2400" dirty="0">
                <a:solidFill>
                  <a:srgbClr val="FF0000"/>
                </a:solidFill>
              </a:rPr>
              <a:t>Asymptoten</a:t>
            </a:r>
            <a:r>
              <a:rPr lang="de-DE" sz="2400" dirty="0">
                <a:solidFill>
                  <a:srgbClr val="000000"/>
                </a:solidFill>
              </a:rPr>
              <a:t> sind </a:t>
            </a:r>
            <a:r>
              <a:rPr lang="de-DE" sz="2400" dirty="0">
                <a:solidFill>
                  <a:srgbClr val="FF0000"/>
                </a:solidFill>
              </a:rPr>
              <a:t>Näherungsgeraden</a:t>
            </a:r>
            <a:r>
              <a:rPr lang="de-DE" sz="2400" dirty="0">
                <a:solidFill>
                  <a:srgbClr val="000000"/>
                </a:solidFill>
              </a:rPr>
              <a:t>, denen sich der Kurvenverlauf einer Funktion </a:t>
            </a:r>
            <a:r>
              <a:rPr lang="de-DE" sz="2400" dirty="0" smtClean="0">
                <a:solidFill>
                  <a:srgbClr val="000000"/>
                </a:solidFill>
              </a:rPr>
              <a:t>annähert.</a:t>
            </a:r>
          </a:p>
          <a:p>
            <a:pPr marL="457200" lvl="0" indent="-457200"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de-DE" sz="2400" dirty="0"/>
              <a:t>Es gibt </a:t>
            </a:r>
            <a:r>
              <a:rPr lang="de-DE" sz="2400" dirty="0">
                <a:solidFill>
                  <a:srgbClr val="FF0000"/>
                </a:solidFill>
              </a:rPr>
              <a:t>waagrechte</a:t>
            </a:r>
            <a:r>
              <a:rPr lang="de-DE" sz="2400" dirty="0"/>
              <a:t>, </a:t>
            </a:r>
            <a:r>
              <a:rPr lang="de-DE" sz="2400" dirty="0">
                <a:solidFill>
                  <a:srgbClr val="FF0000"/>
                </a:solidFill>
              </a:rPr>
              <a:t>senkrechte</a:t>
            </a:r>
            <a:r>
              <a:rPr lang="de-DE" sz="2400" dirty="0"/>
              <a:t> und </a:t>
            </a:r>
            <a:r>
              <a:rPr lang="de-DE" sz="2400" dirty="0">
                <a:solidFill>
                  <a:srgbClr val="FF0000"/>
                </a:solidFill>
              </a:rPr>
              <a:t>schiefe Asymptoten</a:t>
            </a:r>
            <a:r>
              <a:rPr lang="de-DE" sz="2400" dirty="0"/>
              <a:t>.</a:t>
            </a:r>
          </a:p>
          <a:p>
            <a:pPr marL="457200" indent="-457200"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de-DE" sz="2400" dirty="0"/>
              <a:t>Senkrechte Asymptoten nennt man auch </a:t>
            </a:r>
            <a:r>
              <a:rPr lang="de-DE" sz="2400" dirty="0">
                <a:solidFill>
                  <a:srgbClr val="FF0000"/>
                </a:solidFill>
              </a:rPr>
              <a:t>Polstellen</a:t>
            </a:r>
            <a:r>
              <a:rPr lang="de-DE" sz="2400" dirty="0"/>
              <a:t>, schiefe Asymptoten nennt man </a:t>
            </a:r>
            <a:r>
              <a:rPr lang="de-DE" sz="2400" dirty="0">
                <a:solidFill>
                  <a:srgbClr val="FF0000"/>
                </a:solidFill>
              </a:rPr>
              <a:t>asymptotische Kurven</a:t>
            </a:r>
            <a:r>
              <a:rPr lang="de-DE" sz="2400" dirty="0"/>
              <a:t>.</a:t>
            </a:r>
          </a:p>
          <a:p>
            <a:pPr marL="457200" lvl="0" indent="-457200">
              <a:spcAft>
                <a:spcPts val="600"/>
              </a:spcAft>
              <a:buSzPct val="100000"/>
              <a:buFont typeface="Arial" pitchFamily="34" charset="0"/>
              <a:buChar char="•"/>
            </a:pPr>
            <a:r>
              <a:rPr lang="de-DE" sz="2400" dirty="0"/>
              <a:t>Mathematische Hilfsmittel zur Berechnung von Asymptoten: Limes und Polynomdivision</a:t>
            </a:r>
            <a:r>
              <a:rPr lang="de-DE" sz="2400" dirty="0" smtClean="0"/>
              <a:t>.</a:t>
            </a:r>
            <a:endParaRPr lang="de-DE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de-DE" sz="2400" b="1" dirty="0" smtClean="0">
                <a:solidFill>
                  <a:srgbClr val="0000FF"/>
                </a:solidFill>
              </a:rPr>
              <a:t>Hinweis:</a:t>
            </a:r>
            <a:r>
              <a:rPr lang="de-DE" sz="2400" dirty="0" smtClean="0"/>
              <a:t> Im G8-Abitur werden schiefe Asymptoten und Polynomdivision nicht mehr verlangt.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53189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Waagrechte Asymptoten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</a:rPr>
                  <a:t>Wie findet man waagrechte Asymptoten?</a:t>
                </a:r>
              </a:p>
              <a:p>
                <a:pPr marL="0" indent="0">
                  <a:buNone/>
                </a:pPr>
                <a:endParaRPr lang="de-DE" sz="2400" dirty="0"/>
              </a:p>
              <a:p>
                <a:pPr marL="0" indent="0">
                  <a:buSzPct val="100000"/>
                  <a:buNone/>
                </a:pPr>
                <a:endParaRPr lang="de-DE" sz="2400" dirty="0" smtClean="0"/>
              </a:p>
              <a:p>
                <a:pPr marL="0" indent="0">
                  <a:buSzPct val="100000"/>
                  <a:buNone/>
                </a:pPr>
                <a:r>
                  <a:rPr lang="de-DE" sz="2400" dirty="0" smtClean="0"/>
                  <a:t>Gilt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de-DE" sz="2400">
                            <a:latin typeface="Cambria Math"/>
                          </a:rPr>
                          <m:t>lim</m:t>
                        </m:r>
                      </m:e>
                      <m:lim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  <m:r>
                          <a:rPr lang="de-DE" sz="2400">
                            <a:latin typeface="Cambria Math"/>
                          </a:rPr>
                          <m:t>→∞</m:t>
                        </m:r>
                      </m:lim>
                    </m:limLow>
                    <m:r>
                      <a:rPr lang="de-DE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</m:t>
                    </m:r>
                    <m:r>
                      <a:rPr lang="de-DE" sz="2400" i="1">
                        <a:latin typeface="Cambria Math"/>
                      </a:rPr>
                      <m:t>𝑎</m:t>
                    </m:r>
                    <m:r>
                      <a:rPr lang="de-DE" sz="2400">
                        <a:latin typeface="Cambria Math"/>
                      </a:rPr>
                      <m:t>∈</m:t>
                    </m:r>
                    <m:r>
                      <a:rPr lang="de-DE" sz="2400">
                        <a:latin typeface="Cambria Math"/>
                      </a:rPr>
                      <m:t>ℝ</m:t>
                    </m:r>
                  </m:oMath>
                </a14:m>
                <a:r>
                  <a:rPr lang="de-DE" sz="2400" dirty="0" smtClean="0">
                    <a:latin typeface="Albany" pitchFamily="18"/>
                  </a:rPr>
                  <a:t> </a:t>
                </a:r>
                <a:r>
                  <a:rPr lang="de-DE" sz="2400" dirty="0" smtClean="0"/>
                  <a:t>so </a:t>
                </a:r>
                <a:r>
                  <a:rPr lang="de-DE" sz="2400" dirty="0"/>
                  <a:t>hat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r>
                      <a:rPr lang="de-DE" sz="2400" i="1" dirty="0" smtClean="0"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/>
                  <a:t> </a:t>
                </a:r>
                <a:r>
                  <a:rPr lang="de-DE" sz="2400" dirty="0" smtClean="0"/>
                  <a:t/>
                </a:r>
                <a:br>
                  <a:rPr lang="de-DE" sz="2400" dirty="0" smtClean="0"/>
                </a:br>
                <a:r>
                  <a:rPr lang="de-DE" sz="2400" dirty="0" smtClean="0"/>
                  <a:t>eine </a:t>
                </a:r>
                <a:r>
                  <a:rPr lang="de-DE" sz="2400" dirty="0"/>
                  <a:t>waagrechte Asymptote bei </a:t>
                </a:r>
                <a:r>
                  <a:rPr lang="de-DE" sz="2400" dirty="0" smtClean="0"/>
                  <a:t/>
                </a:r>
                <a:br>
                  <a:rPr lang="de-DE" sz="2400" dirty="0" smtClean="0"/>
                </a:b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𝑦</m:t>
                    </m:r>
                    <m:r>
                      <a:rPr lang="de-DE" sz="2400" i="1" dirty="0" smtClean="0">
                        <a:latin typeface="Cambria Math"/>
                      </a:rPr>
                      <m:t>=</m:t>
                    </m:r>
                    <m:r>
                      <a:rPr lang="de-DE" sz="2400" i="1" dirty="0" smtClean="0">
                        <a:latin typeface="Cambria Math"/>
                      </a:rPr>
                      <m:t>𝑎</m:t>
                    </m:r>
                  </m:oMath>
                </a14:m>
                <a:r>
                  <a:rPr lang="de-DE" sz="2400" dirty="0"/>
                  <a:t>.</a:t>
                </a:r>
              </a:p>
              <a:p>
                <a:pPr marL="0" lvl="0" indent="0">
                  <a:buClr>
                    <a:schemeClr val="accent2"/>
                  </a:buClr>
                  <a:buSzPct val="100000"/>
                  <a:buNone/>
                </a:pPr>
                <a:r>
                  <a:rPr lang="de-DE" sz="2400" dirty="0"/>
                  <a:t>Gilt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de-DE" sz="2400">
                            <a:latin typeface="Cambria Math"/>
                          </a:rPr>
                          <m:t>lim</m:t>
                        </m:r>
                      </m:e>
                      <m:lim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  <m:r>
                          <a:rPr lang="de-DE" sz="2400">
                            <a:latin typeface="Cambria Math"/>
                          </a:rPr>
                          <m:t>→∞</m:t>
                        </m:r>
                      </m:lim>
                    </m:limLow>
                    <m:r>
                      <a:rPr lang="de-DE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</m:t>
                    </m:r>
                    <m:r>
                      <a:rPr lang="de-DE" sz="2400" b="0" i="1" smtClean="0">
                        <a:latin typeface="Cambria Math"/>
                      </a:rPr>
                      <m:t>∞</m:t>
                    </m:r>
                  </m:oMath>
                </a14:m>
                <a:r>
                  <a:rPr lang="de-DE" sz="2400" dirty="0"/>
                  <a:t> </a:t>
                </a:r>
                <a:r>
                  <a:rPr lang="de-DE" sz="2400" dirty="0" smtClean="0"/>
                  <a:t>oder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de-DE" sz="2400">
                            <a:latin typeface="Cambria Math"/>
                          </a:rPr>
                          <m:t>lim</m:t>
                        </m:r>
                      </m:e>
                      <m:lim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  <m:r>
                          <a:rPr lang="de-DE" sz="2400">
                            <a:latin typeface="Cambria Math"/>
                          </a:rPr>
                          <m:t>→∞</m:t>
                        </m:r>
                      </m:lim>
                    </m:limLow>
                    <m:r>
                      <a:rPr lang="de-DE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</m:t>
                    </m:r>
                    <m:r>
                      <a:rPr lang="de-DE" sz="2400" b="0" i="1" smtClean="0">
                        <a:latin typeface="Cambria Math"/>
                      </a:rPr>
                      <m:t>−</m:t>
                    </m:r>
                    <m:r>
                      <a:rPr lang="de-DE" sz="2400" i="1">
                        <a:latin typeface="Cambria Math"/>
                      </a:rPr>
                      <m:t>∞ </m:t>
                    </m:r>
                  </m:oMath>
                </a14:m>
                <a:r>
                  <a:rPr lang="de-DE" sz="2400" dirty="0" smtClean="0"/>
                  <a:t>so </a:t>
                </a:r>
                <a:r>
                  <a:rPr lang="de-DE" sz="2400" dirty="0"/>
                  <a:t>hat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r>
                      <a:rPr lang="de-DE" sz="2400" i="1" dirty="0" smtClean="0"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/>
                  <a:t> </a:t>
                </a:r>
                <a:r>
                  <a:rPr lang="de-DE" sz="2400" b="1" dirty="0" smtClean="0">
                    <a:solidFill>
                      <a:srgbClr val="FF0000"/>
                    </a:solidFill>
                  </a:rPr>
                  <a:t>keine</a:t>
                </a:r>
                <a:r>
                  <a:rPr lang="de-DE" sz="2400" dirty="0" smtClean="0"/>
                  <a:t> </a:t>
                </a:r>
                <a:r>
                  <a:rPr lang="de-DE" sz="2400" dirty="0"/>
                  <a:t>waagrechte </a:t>
                </a:r>
                <a:r>
                  <a:rPr lang="de-DE" sz="2400" dirty="0" smtClean="0"/>
                  <a:t>Asymptote. Hier werden die Funktionswerte beliebig groß bzw. beliebig klein.</a:t>
                </a:r>
                <a:endParaRPr lang="de-DE" sz="2400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3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5292080" y="2042127"/>
            <a:ext cx="3404627" cy="2178961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Abgerundetes Rechteck 5"/>
              <p:cNvSpPr/>
              <p:nvPr/>
            </p:nvSpPr>
            <p:spPr>
              <a:xfrm>
                <a:off x="683568" y="2151577"/>
                <a:ext cx="4176464" cy="629351"/>
              </a:xfrm>
              <a:prstGeom prst="roundRect">
                <a:avLst>
                  <a:gd name="adj" fmla="val 10226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buSzPts val="1072"/>
                </a:pPr>
                <a:r>
                  <a:rPr lang="de-DE" sz="2400" dirty="0"/>
                  <a:t>Bilde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de-DE" sz="2400">
                            <a:latin typeface="Cambria Math"/>
                          </a:rPr>
                          <m:t>lim</m:t>
                        </m:r>
                      </m:e>
                      <m:lim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  <m:r>
                          <a:rPr lang="de-DE" sz="2400">
                            <a:latin typeface="Cambria Math"/>
                          </a:rPr>
                          <m:t>→∞</m:t>
                        </m:r>
                      </m:lim>
                    </m:limLow>
                    <m:r>
                      <a:rPr lang="de-DE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sz="2400" dirty="0"/>
                  <a:t> bzw.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de-DE" sz="2400">
                            <a:latin typeface="Cambria Math"/>
                          </a:rPr>
                          <m:t>lim</m:t>
                        </m:r>
                      </m:e>
                      <m:lim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  <m:r>
                          <a:rPr lang="de-DE" sz="2400">
                            <a:latin typeface="Cambria Math"/>
                          </a:rPr>
                          <m:t>→−∞</m:t>
                        </m:r>
                      </m:lim>
                    </m:limLow>
                    <m:r>
                      <a:rPr lang="de-DE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sz="2400" dirty="0"/>
                  <a:t>.</a:t>
                </a:r>
              </a:p>
            </p:txBody>
          </p:sp>
        </mc:Choice>
        <mc:Fallback xmlns="">
          <p:sp>
            <p:nvSpPr>
              <p:cNvPr id="6" name="Abgerundetes 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2151577"/>
                <a:ext cx="4176464" cy="629351"/>
              </a:xfrm>
              <a:prstGeom prst="roundRect">
                <a:avLst>
                  <a:gd name="adj" fmla="val 10226"/>
                </a:avLst>
              </a:prstGeom>
              <a:blipFill rotWithShape="1">
                <a:blip r:embed="rId5"/>
                <a:stretch>
                  <a:fillRect l="-1752" t="-1942" b="-971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965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Waagrechte Asymptoten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spcAft>
                    <a:spcPts val="0"/>
                  </a:spcAft>
                  <a:buSzPct val="100000"/>
                  <a:buNone/>
                </a:pPr>
                <a:r>
                  <a:rPr lang="de-DE" sz="2400" dirty="0" smtClean="0"/>
                  <a:t>Bei gebrochen rationalen Funktionen kann man waagrechte Asymptoten schnell erkennen!</a:t>
                </a:r>
              </a:p>
              <a:p>
                <a:pPr marL="457200" indent="-457200">
                  <a:spcAft>
                    <a:spcPts val="0"/>
                  </a:spcAft>
                  <a:buSzPct val="100000"/>
                  <a:buFont typeface="Arial" pitchFamily="34" charset="0"/>
                  <a:buChar char="•"/>
                </a:pPr>
                <a:r>
                  <a:rPr lang="de-DE" sz="2400" dirty="0" smtClean="0"/>
                  <a:t>Zählergrad </a:t>
                </a:r>
                <a:r>
                  <a:rPr lang="de-DE" sz="2400" dirty="0"/>
                  <a:t>größer </a:t>
                </a:r>
                <a:r>
                  <a:rPr lang="de-DE" sz="2400" dirty="0" err="1"/>
                  <a:t>Nennergrad</a:t>
                </a:r>
                <a:r>
                  <a:rPr lang="de-DE" sz="2400" dirty="0"/>
                  <a:t>: </a:t>
                </a:r>
                <a:br>
                  <a:rPr lang="de-DE" sz="2400" dirty="0"/>
                </a:br>
                <a:r>
                  <a:rPr lang="de-DE" sz="2400" dirty="0">
                    <a:solidFill>
                      <a:srgbClr val="FF0000"/>
                    </a:solidFill>
                  </a:rPr>
                  <a:t>keine</a:t>
                </a:r>
                <a:r>
                  <a:rPr lang="de-DE" sz="2400" dirty="0"/>
                  <a:t> waagrechten Asymptoten.</a:t>
                </a:r>
              </a:p>
              <a:p>
                <a:pPr marL="457200" indent="-457200">
                  <a:spcAft>
                    <a:spcPts val="0"/>
                  </a:spcAft>
                  <a:buSzPct val="100000"/>
                  <a:buFont typeface="Arial" pitchFamily="34" charset="0"/>
                  <a:buChar char="•"/>
                </a:pPr>
                <a:r>
                  <a:rPr lang="de-DE" sz="2400" dirty="0"/>
                  <a:t>Zählergrad kleiner </a:t>
                </a:r>
                <a:r>
                  <a:rPr lang="de-DE" sz="2400" dirty="0" err="1"/>
                  <a:t>Nennergrad</a:t>
                </a:r>
                <a:r>
                  <a:rPr lang="de-DE" sz="2400" dirty="0"/>
                  <a:t>:</a:t>
                </a:r>
                <a:br>
                  <a:rPr lang="de-DE" sz="2400" dirty="0"/>
                </a:br>
                <a:r>
                  <a:rPr lang="de-DE" sz="2400" dirty="0"/>
                  <a:t>waagrechte Asymptote bei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𝑦</m:t>
                    </m:r>
                    <m:r>
                      <a:rPr lang="de-DE" sz="2400" i="1" dirty="0" smtClean="0">
                        <a:latin typeface="Cambria Math"/>
                      </a:rPr>
                      <m:t>=0</m:t>
                    </m:r>
                  </m:oMath>
                </a14:m>
                <a:r>
                  <a:rPr lang="de-DE" sz="2400" dirty="0"/>
                  <a:t> </a:t>
                </a:r>
                <a:r>
                  <a:rPr lang="de-DE" sz="2400" dirty="0" smtClean="0"/>
                  <a:t/>
                </a:r>
                <a:br>
                  <a:rPr lang="de-DE" sz="2400" dirty="0" smtClean="0"/>
                </a:br>
                <a:r>
                  <a:rPr lang="de-DE" sz="2400" dirty="0" smtClean="0"/>
                  <a:t>(das ist die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de-DE" sz="2400" dirty="0" smtClean="0"/>
                  <a:t>-Achse</a:t>
                </a:r>
                <a:r>
                  <a:rPr lang="de-DE" sz="2400" dirty="0"/>
                  <a:t>).</a:t>
                </a:r>
              </a:p>
              <a:p>
                <a:pPr marL="457200" indent="-457200">
                  <a:spcAft>
                    <a:spcPts val="0"/>
                  </a:spcAft>
                  <a:buSzPct val="100000"/>
                  <a:buFont typeface="Arial" pitchFamily="34" charset="0"/>
                  <a:buChar char="•"/>
                </a:pPr>
                <a:r>
                  <a:rPr lang="de-DE" sz="2400" dirty="0"/>
                  <a:t>Zählergrad = </a:t>
                </a:r>
                <a:r>
                  <a:rPr lang="de-DE" sz="2400" dirty="0" err="1"/>
                  <a:t>Nennergrad</a:t>
                </a:r>
                <a:r>
                  <a:rPr lang="de-DE" sz="2400" dirty="0"/>
                  <a:t>:</a:t>
                </a:r>
                <a:br>
                  <a:rPr lang="de-DE" sz="2400" dirty="0"/>
                </a:br>
                <a:r>
                  <a:rPr lang="de-DE" sz="2400" dirty="0"/>
                  <a:t>waagrechte Asymptote bei </a:t>
                </a:r>
                <a:r>
                  <a:rPr lang="de-DE" sz="2400" dirty="0" smtClean="0"/>
                  <a:t/>
                </a:r>
                <a:br>
                  <a:rPr lang="de-DE" sz="2400" dirty="0" smtClean="0"/>
                </a:b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𝑦</m:t>
                    </m:r>
                    <m:r>
                      <a:rPr lang="de-DE" sz="2400" i="1" dirty="0" smtClean="0">
                        <a:latin typeface="Cambria Math"/>
                      </a:rPr>
                      <m:t>=</m:t>
                    </m:r>
                    <m:r>
                      <a:rPr lang="de-DE" sz="2400" i="1" dirty="0" smtClean="0">
                        <a:latin typeface="Cambria Math"/>
                      </a:rPr>
                      <m:t>𝑎</m:t>
                    </m:r>
                    <m:r>
                      <a:rPr lang="de-DE" sz="2400" i="1" dirty="0" smtClean="0">
                        <a:latin typeface="Cambria Math"/>
                      </a:rPr>
                      <m:t>/</m:t>
                    </m:r>
                    <m:r>
                      <a:rPr lang="de-DE" sz="2400" i="1" dirty="0" smtClean="0">
                        <a:latin typeface="Cambria Math"/>
                      </a:rPr>
                      <m:t>𝑏</m:t>
                    </m:r>
                  </m:oMath>
                </a14:m>
                <a:r>
                  <a:rPr lang="de-DE" sz="2400" dirty="0"/>
                  <a:t> </a:t>
                </a:r>
                <a:r>
                  <a:rPr lang="de-DE" sz="2400" dirty="0" smtClean="0"/>
                  <a:t>wobei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𝑎</m:t>
                    </m:r>
                  </m:oMath>
                </a14:m>
                <a:r>
                  <a:rPr lang="de-DE" sz="2400" dirty="0"/>
                  <a:t> und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𝑏</m:t>
                    </m:r>
                  </m:oMath>
                </a14:m>
                <a:r>
                  <a:rPr lang="de-DE" sz="2400" dirty="0"/>
                  <a:t> die </a:t>
                </a:r>
                <a:r>
                  <a:rPr lang="de-DE" sz="2400" dirty="0" smtClean="0"/>
                  <a:t/>
                </a:r>
                <a:br>
                  <a:rPr lang="de-DE" sz="2400" dirty="0" smtClean="0"/>
                </a:br>
                <a:r>
                  <a:rPr lang="de-DE" sz="2400" dirty="0" smtClean="0"/>
                  <a:t>„</a:t>
                </a:r>
                <a:r>
                  <a:rPr lang="de-DE" sz="2400" dirty="0"/>
                  <a:t>höchsten“ </a:t>
                </a:r>
                <a:r>
                  <a:rPr lang="de-DE" sz="2400" dirty="0" smtClean="0"/>
                  <a:t>Koeffizienten </a:t>
                </a:r>
                <a:r>
                  <a:rPr lang="de-DE" sz="2400" dirty="0"/>
                  <a:t>sind</a:t>
                </a:r>
                <a:r>
                  <a:rPr lang="de-DE" sz="2400" dirty="0" smtClean="0"/>
                  <a:t>.</a:t>
                </a:r>
                <a:endParaRPr lang="de-DE" sz="2400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 b="-5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Abgerundetes Rechteck 4"/>
              <p:cNvSpPr/>
              <p:nvPr/>
            </p:nvSpPr>
            <p:spPr>
              <a:xfrm>
                <a:off x="5724128" y="2503493"/>
                <a:ext cx="2772816" cy="629351"/>
              </a:xfrm>
              <a:prstGeom prst="roundRect">
                <a:avLst>
                  <a:gd name="adj" fmla="val 10226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de-DE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de-DE" sz="24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lim</m:t>
                          </m:r>
                        </m:e>
                        <m:lim>
                          <m:r>
                            <a:rPr lang="de-DE" sz="24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∣</m:t>
                          </m:r>
                          <m:r>
                            <a:rPr lang="de-DE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de-DE" sz="24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∣→∞</m:t>
                          </m:r>
                        </m:lim>
                      </m:limLow>
                      <m:r>
                        <a:rPr lang="de-DE" sz="2400" i="1">
                          <a:solidFill>
                            <a:schemeClr val="tx1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de-DE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de-DE" sz="240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de-DE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±</m:t>
                      </m:r>
                      <m:r>
                        <a:rPr lang="de-DE" sz="2400">
                          <a:solidFill>
                            <a:schemeClr val="tx1"/>
                          </a:solidFill>
                          <a:latin typeface="Cambria Math"/>
                        </a:rPr>
                        <m:t>∞</m:t>
                      </m:r>
                    </m:oMath>
                  </m:oMathPara>
                </a14:m>
                <a:endParaRPr lang="de-DE" sz="2400" dirty="0">
                  <a:solidFill>
                    <a:schemeClr val="tx1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5" name="Abgerundetes 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2503493"/>
                <a:ext cx="2772816" cy="629351"/>
              </a:xfrm>
              <a:prstGeom prst="roundRect">
                <a:avLst>
                  <a:gd name="adj" fmla="val 10226"/>
                </a:avLst>
              </a:prstGeom>
              <a:blipFill rotWithShape="1">
                <a:blip r:embed="rId3"/>
                <a:stretch>
                  <a:fillRect b="-2913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Abgerundetes Rechteck 5"/>
              <p:cNvSpPr/>
              <p:nvPr/>
            </p:nvSpPr>
            <p:spPr>
              <a:xfrm>
                <a:off x="5724128" y="3356992"/>
                <a:ext cx="2772816" cy="629351"/>
              </a:xfrm>
              <a:prstGeom prst="roundRect">
                <a:avLst>
                  <a:gd name="adj" fmla="val 10226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de-DE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de-DE" sz="24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lim</m:t>
                          </m:r>
                        </m:e>
                        <m:lim>
                          <m:r>
                            <a:rPr lang="de-DE" sz="24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∣</m:t>
                          </m:r>
                          <m:r>
                            <a:rPr lang="de-DE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de-DE" sz="24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∣→∞</m:t>
                          </m:r>
                        </m:lim>
                      </m:limLow>
                      <m:r>
                        <a:rPr lang="de-DE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DE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de-DE" sz="2400">
                          <a:solidFill>
                            <a:schemeClr val="tx1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de-DE" sz="2400" dirty="0">
                  <a:solidFill>
                    <a:schemeClr val="tx1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6" name="Abgerundetes 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3356992"/>
                <a:ext cx="2772816" cy="629351"/>
              </a:xfrm>
              <a:prstGeom prst="roundRect">
                <a:avLst>
                  <a:gd name="adj" fmla="val 10226"/>
                </a:avLst>
              </a:prstGeom>
              <a:blipFill rotWithShape="1">
                <a:blip r:embed="rId4"/>
                <a:stretch>
                  <a:fillRect b="-2913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Abgerundetes Rechteck 6"/>
              <p:cNvSpPr/>
              <p:nvPr/>
            </p:nvSpPr>
            <p:spPr>
              <a:xfrm>
                <a:off x="5724128" y="4527841"/>
                <a:ext cx="2772816" cy="773367"/>
              </a:xfrm>
              <a:prstGeom prst="roundRect">
                <a:avLst>
                  <a:gd name="adj" fmla="val 10226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de-DE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de-DE" sz="24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lim</m:t>
                          </m:r>
                        </m:e>
                        <m:lim>
                          <m:r>
                            <a:rPr lang="de-DE" sz="24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∣</m:t>
                          </m:r>
                          <m:r>
                            <a:rPr lang="de-DE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de-DE" sz="24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∣→∞</m:t>
                          </m:r>
                        </m:lim>
                      </m:limLow>
                      <m:r>
                        <a:rPr lang="de-DE" sz="2400" i="1">
                          <a:solidFill>
                            <a:schemeClr val="tx1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de-DE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de-DE" sz="240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de-DE" sz="2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de-DE" sz="2400" dirty="0">
                  <a:solidFill>
                    <a:schemeClr val="tx1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7" name="Abgerundetes 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4527841"/>
                <a:ext cx="2772816" cy="773367"/>
              </a:xfrm>
              <a:prstGeom prst="roundRect">
                <a:avLst>
                  <a:gd name="adj" fmla="val 10226"/>
                </a:avLst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724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Rechenbeispiele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Untersuche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/>
                              </a:rPr>
                              <m:t>2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de-DE" sz="2400" i="1">
                            <a:latin typeface="Cambria Math"/>
                          </a:rPr>
                          <m:t>+5</m:t>
                        </m:r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  <m:r>
                          <a:rPr lang="de-DE" sz="2400" i="1">
                            <a:latin typeface="Cambria Math"/>
                          </a:rPr>
                          <m:t>+3</m:t>
                        </m:r>
                      </m:num>
                      <m:den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/>
                              </a:rPr>
                              <m:t>4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de-DE" sz="2400" i="1">
                            <a:latin typeface="Cambria Math"/>
                          </a:rPr>
                          <m:t>−2</m:t>
                        </m:r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  <m:r>
                          <a:rPr lang="de-DE" sz="2400" i="1">
                            <a:latin typeface="Cambria Math"/>
                          </a:rPr>
                          <m:t>+1</m:t>
                        </m:r>
                      </m:den>
                    </m:f>
                  </m:oMath>
                </a14:m>
                <a:r>
                  <a:rPr lang="de-DE" sz="2400" dirty="0" smtClean="0"/>
                  <a:t>,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de-DE" sz="2400" b="0" i="1" smtClean="0">
                            <a:latin typeface="Cambria Math"/>
                          </a:rPr>
                          <m:t>+2</m:t>
                        </m:r>
                      </m:num>
                      <m:den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b="0" i="1" smtClean="0">
                                <a:latin typeface="Cambria Math"/>
                              </a:rPr>
                              <m:t>3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de-DE" sz="2400" i="1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de-DE" sz="2400" i="1">
                            <a:latin typeface="Cambria Math"/>
                          </a:rPr>
                          <m:t>+</m:t>
                        </m:r>
                        <m:r>
                          <a:rPr lang="de-DE" sz="24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de-DE" sz="2400" dirty="0" smtClean="0"/>
                  <a:t>,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/>
                      </a:rPr>
                      <m:t>h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b="0" i="1" smtClean="0">
                                <a:latin typeface="Cambria Math"/>
                              </a:rPr>
                              <m:t>5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de-DE" sz="2400" b="0" i="1" smtClean="0">
                            <a:latin typeface="Cambria Math"/>
                          </a:rPr>
                          <m:t>−7</m:t>
                        </m:r>
                      </m:num>
                      <m:den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de-DE" sz="2400" b="0" i="1" smtClean="0">
                            <a:latin typeface="Cambria Math"/>
                          </a:rPr>
                          <m:t>+</m:t>
                        </m:r>
                        <m:r>
                          <a:rPr lang="de-DE" sz="2400" b="0" i="1" smtClean="0">
                            <a:latin typeface="Cambria Math"/>
                          </a:rPr>
                          <m:t>𝑥</m:t>
                        </m:r>
                        <m:r>
                          <a:rPr lang="de-DE" sz="2400" b="0" i="1" smtClean="0">
                            <a:latin typeface="Cambria Math"/>
                          </a:rPr>
                          <m:t>−3</m:t>
                        </m:r>
                      </m:den>
                    </m:f>
                  </m:oMath>
                </a14:m>
                <a:endParaRPr lang="de-DE" sz="2400" dirty="0" smtClean="0"/>
              </a:p>
              <a:p>
                <a:pPr marL="0" indent="0">
                  <a:buNone/>
                </a:pPr>
                <a:r>
                  <a:rPr lang="de-DE" sz="2400" dirty="0" smtClean="0"/>
                  <a:t>und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/>
                      </a:rPr>
                      <m:t>𝑘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 smtClean="0">
                            <a:latin typeface="Cambria Math"/>
                          </a:rPr>
                          <m:t>8</m:t>
                        </m:r>
                        <m:r>
                          <a:rPr lang="de-DE" sz="2400" b="0" i="1" smtClean="0">
                            <a:latin typeface="Cambria Math"/>
                          </a:rPr>
                          <m:t>𝑥</m:t>
                        </m:r>
                        <m:r>
                          <a:rPr lang="de-DE" sz="2400" b="0" i="1" smtClean="0">
                            <a:latin typeface="Cambria Math"/>
                          </a:rPr>
                          <m:t>+12</m:t>
                        </m:r>
                      </m:num>
                      <m:den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 b="0" i="1" smtClean="0">
                                <a:latin typeface="Cambria Math"/>
                              </a:rPr>
                              <m:t>4</m:t>
                            </m:r>
                          </m:sup>
                        </m:sSup>
                        <m:r>
                          <a:rPr lang="de-DE" sz="2400" i="1">
                            <a:latin typeface="Cambria Math"/>
                          </a:rPr>
                          <m:t>−</m:t>
                        </m:r>
                        <m:r>
                          <a:rPr lang="de-DE" sz="2400" b="0" i="1" smtClean="0">
                            <a:latin typeface="Cambria Math"/>
                          </a:rPr>
                          <m:t>1</m:t>
                        </m:r>
                      </m:den>
                    </m:f>
                  </m:oMath>
                </a14:m>
                <a:r>
                  <a:rPr lang="de-DE" sz="2400" dirty="0" smtClean="0"/>
                  <a:t> auf </a:t>
                </a:r>
                <a:r>
                  <a:rPr lang="de-DE" sz="2400" dirty="0"/>
                  <a:t>waagrechte Asymptoten.</a:t>
                </a:r>
              </a:p>
              <a:p>
                <a:pPr marL="0" lvl="0" indent="0">
                  <a:buNone/>
                </a:pPr>
                <a:endParaRPr lang="de-DE" sz="800" dirty="0" smtClean="0">
                  <a:solidFill>
                    <a:srgbClr val="FF0000"/>
                  </a:solidFill>
                </a:endParaRPr>
              </a:p>
              <a:p>
                <a:pPr marL="0" lvl="0" indent="0">
                  <a:buNone/>
                </a:pPr>
                <a:r>
                  <a:rPr lang="de-DE" sz="2400" b="1" dirty="0" smtClean="0">
                    <a:solidFill>
                      <a:srgbClr val="FF0000"/>
                    </a:solidFill>
                  </a:rPr>
                  <a:t>Lösung:</a:t>
                </a:r>
                <a:r>
                  <a:rPr lang="de-DE" sz="2400" dirty="0" smtClean="0">
                    <a:solidFill>
                      <a:srgbClr val="FF0000"/>
                    </a:solidFill>
                  </a:rPr>
                  <a:t> </a:t>
                </a:r>
              </a:p>
              <a:p>
                <a:pPr marL="0" lvl="0" indent="0">
                  <a:buNone/>
                </a:pPr>
                <a:endParaRPr lang="de-DE" sz="80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de-DE" sz="2400" dirty="0" smtClean="0"/>
                  <a:t>In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</m:oMath>
                </a14:m>
                <a:r>
                  <a:rPr lang="de-DE" sz="2400" dirty="0" smtClean="0"/>
                  <a:t> und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𝑔</m:t>
                    </m:r>
                  </m:oMath>
                </a14:m>
                <a:r>
                  <a:rPr lang="de-DE" sz="2400" dirty="0" smtClean="0"/>
                  <a:t> betrachte die führenden Koeffizienten (also diejenigen bei den höchsten Exponenten):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b="1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𝟐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de-DE" sz="2400" i="1">
                            <a:latin typeface="Cambria Math"/>
                          </a:rPr>
                          <m:t>+5</m:t>
                        </m:r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  <m:r>
                          <a:rPr lang="de-DE" sz="2400" i="1">
                            <a:latin typeface="Cambria Math"/>
                          </a:rPr>
                          <m:t>+3</m:t>
                        </m:r>
                      </m:num>
                      <m:den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b="1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𝟒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de-DE" sz="2400" i="1">
                            <a:latin typeface="Cambria Math"/>
                          </a:rPr>
                          <m:t>−2</m:t>
                        </m:r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  <m:r>
                          <a:rPr lang="de-DE" sz="2400" i="1">
                            <a:latin typeface="Cambria Math"/>
                          </a:rPr>
                          <m:t>+1</m:t>
                        </m:r>
                      </m:den>
                    </m:f>
                  </m:oMath>
                </a14:m>
                <a:r>
                  <a:rPr lang="de-DE" sz="2400" dirty="0" smtClean="0"/>
                  <a:t>   bzw. 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b="1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de-DE" sz="2400" b="1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de-DE" sz="2400" i="1">
                            <a:latin typeface="Cambria Math"/>
                          </a:rPr>
                          <m:t>+2</m:t>
                        </m:r>
                      </m:num>
                      <m:den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b="1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𝟑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de-DE" sz="2400" i="1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de-DE" sz="2400" i="1">
                            <a:latin typeface="Cambria Math"/>
                          </a:rPr>
                          <m:t>+2</m:t>
                        </m:r>
                      </m:den>
                    </m:f>
                  </m:oMath>
                </a14:m>
                <a:r>
                  <a:rPr lang="de-DE" sz="2400" dirty="0" smtClean="0"/>
                  <a:t>. 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Daran erkennt man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de-DE" sz="2400" i="1" smtClean="0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de-DE" sz="2400">
                            <a:latin typeface="Cambria Math"/>
                          </a:rPr>
                          <m:t>lim</m:t>
                        </m:r>
                      </m:e>
                      <m:lim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  <m:r>
                          <a:rPr lang="de-DE" sz="2400">
                            <a:latin typeface="Cambria Math"/>
                          </a:rPr>
                          <m:t>→</m:t>
                        </m:r>
                        <m:r>
                          <a:rPr lang="de-DE" sz="2400" i="1">
                            <a:latin typeface="Cambria Math"/>
                            <a:ea typeface="Cambria Math"/>
                          </a:rPr>
                          <m:t>±</m:t>
                        </m:r>
                        <m:r>
                          <a:rPr lang="de-DE" sz="2400">
                            <a:latin typeface="Cambria Math"/>
                          </a:rPr>
                          <m:t>∞</m:t>
                        </m:r>
                      </m:lim>
                    </m:limLow>
                    <m:r>
                      <a:rPr lang="de-DE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de-DE" sz="240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de-DE" sz="24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40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de-DE" sz="2400" dirty="0" smtClean="0"/>
                  <a:t> bzw.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de-DE" sz="2400">
                            <a:latin typeface="Cambria Math"/>
                          </a:rPr>
                          <m:t>lim</m:t>
                        </m:r>
                      </m:e>
                      <m:lim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  <m:r>
                          <a:rPr lang="de-DE" sz="2400">
                            <a:latin typeface="Cambria Math"/>
                          </a:rPr>
                          <m:t>→</m:t>
                        </m:r>
                        <m:r>
                          <a:rPr lang="de-DE" sz="2400" i="1">
                            <a:latin typeface="Cambria Math"/>
                            <a:ea typeface="Cambria Math"/>
                          </a:rPr>
                          <m:t>±</m:t>
                        </m:r>
                        <m:r>
                          <a:rPr lang="de-DE" sz="2400">
                            <a:latin typeface="Cambria Math"/>
                          </a:rPr>
                          <m:t>∞</m:t>
                        </m:r>
                      </m:lim>
                    </m:limLow>
                    <m:r>
                      <a:rPr lang="de-DE" sz="2400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</m:t>
                    </m:r>
                    <m:r>
                      <a:rPr lang="de-DE" sz="2400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400" b="0" i="0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de-DE" sz="2400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901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Rechenbeispiele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Bei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h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/>
                              </a:rPr>
                              <m:t>5</m:t>
                            </m:r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de-DE" sz="2400" i="1">
                            <a:latin typeface="Cambria Math"/>
                          </a:rPr>
                          <m:t>−7</m:t>
                        </m:r>
                      </m:num>
                      <m:den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de-DE" sz="2400" i="1">
                            <a:latin typeface="Cambria Math"/>
                          </a:rPr>
                          <m:t>+</m:t>
                        </m:r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  <m:r>
                          <a:rPr lang="de-DE" sz="2400" i="1">
                            <a:latin typeface="Cambria Math"/>
                          </a:rPr>
                          <m:t>−3</m:t>
                        </m:r>
                      </m:den>
                    </m:f>
                  </m:oMath>
                </a14:m>
                <a:r>
                  <a:rPr lang="de-DE" sz="2400" dirty="0" smtClean="0"/>
                  <a:t> ist der Zählergrad höher als der </a:t>
                </a:r>
                <a:r>
                  <a:rPr lang="de-DE" sz="2400" dirty="0" err="1" smtClean="0"/>
                  <a:t>Nennergrad</a:t>
                </a:r>
                <a:r>
                  <a:rPr lang="de-DE" sz="2400" dirty="0" smtClean="0"/>
                  <a:t>, daher ist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de-DE" sz="2400">
                            <a:latin typeface="Cambria Math"/>
                          </a:rPr>
                          <m:t>lim</m:t>
                        </m:r>
                      </m:e>
                      <m:lim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  <m:r>
                          <a:rPr lang="de-DE" sz="2400">
                            <a:latin typeface="Cambria Math"/>
                          </a:rPr>
                          <m:t>→</m:t>
                        </m:r>
                        <m:r>
                          <a:rPr lang="de-DE" sz="2400" i="1">
                            <a:latin typeface="Cambria Math"/>
                            <a:ea typeface="Cambria Math"/>
                          </a:rPr>
                          <m:t>±</m:t>
                        </m:r>
                        <m:r>
                          <a:rPr lang="de-DE" sz="2400">
                            <a:latin typeface="Cambria Math"/>
                          </a:rPr>
                          <m:t>∞</m:t>
                        </m:r>
                      </m:lim>
                    </m:limLow>
                    <m:r>
                      <a:rPr lang="de-DE" sz="2400" i="1">
                        <a:latin typeface="Cambria Math"/>
                      </a:rPr>
                      <m:t>h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</m:t>
                    </m:r>
                    <m:r>
                      <a:rPr lang="de-DE" sz="2400" i="1">
                        <a:latin typeface="Cambria Math"/>
                      </a:rPr>
                      <m:t>±∞</m:t>
                    </m:r>
                  </m:oMath>
                </a14:m>
                <a:r>
                  <a:rPr lang="de-DE" sz="2400" dirty="0" smtClean="0"/>
                  <a:t>.</a:t>
                </a:r>
                <a:endParaRPr lang="de-DE" sz="2400" dirty="0"/>
              </a:p>
              <a:p>
                <a:pPr marL="0" indent="0">
                  <a:buNone/>
                </a:pPr>
                <a:r>
                  <a:rPr lang="de-DE" sz="2400" dirty="0" smtClean="0"/>
                  <a:t>Bei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𝑘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/>
                          </a:rPr>
                          <m:t>8</m:t>
                        </m:r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  <m:r>
                          <a:rPr lang="de-DE" sz="2400" i="1">
                            <a:latin typeface="Cambria Math"/>
                          </a:rPr>
                          <m:t>+12</m:t>
                        </m:r>
                      </m:num>
                      <m:den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 i="1">
                                <a:latin typeface="Cambria Math"/>
                              </a:rPr>
                              <m:t>4</m:t>
                            </m:r>
                          </m:sup>
                        </m:sSup>
                        <m:r>
                          <a:rPr lang="de-DE" sz="2400" i="1"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r>
                  <a:rPr lang="de-DE" sz="2400" dirty="0"/>
                  <a:t> ist der Zählergrad </a:t>
                </a:r>
                <a:r>
                  <a:rPr lang="de-DE" sz="2400" dirty="0" smtClean="0"/>
                  <a:t>kleiner </a:t>
                </a:r>
                <a:r>
                  <a:rPr lang="de-DE" sz="2400" dirty="0"/>
                  <a:t>als der </a:t>
                </a:r>
                <a:r>
                  <a:rPr lang="de-DE" sz="2400" dirty="0" err="1" smtClean="0"/>
                  <a:t>Nennergrad</a:t>
                </a:r>
                <a:r>
                  <a:rPr lang="de-DE" sz="2400" dirty="0" smtClean="0"/>
                  <a:t> und es folgt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de-DE" sz="2400">
                            <a:latin typeface="Cambria Math"/>
                          </a:rPr>
                          <m:t>lim</m:t>
                        </m:r>
                      </m:e>
                      <m:lim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  <m:r>
                          <a:rPr lang="de-DE" sz="2400">
                            <a:latin typeface="Cambria Math"/>
                          </a:rPr>
                          <m:t>→</m:t>
                        </m:r>
                        <m:r>
                          <a:rPr lang="de-DE" sz="2400" i="1">
                            <a:latin typeface="Cambria Math"/>
                            <a:ea typeface="Cambria Math"/>
                          </a:rPr>
                          <m:t>±</m:t>
                        </m:r>
                        <m:r>
                          <a:rPr lang="de-DE" sz="2400">
                            <a:latin typeface="Cambria Math"/>
                          </a:rPr>
                          <m:t>∞</m:t>
                        </m:r>
                      </m:lim>
                    </m:limLow>
                    <m:r>
                      <a:rPr lang="de-DE" sz="2400" i="1">
                        <a:latin typeface="Cambria Math"/>
                      </a:rPr>
                      <m:t>𝑘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>
                        <a:latin typeface="Cambria Math"/>
                      </a:rPr>
                      <m:t>=</m:t>
                    </m:r>
                    <m:r>
                      <a:rPr lang="de-DE" sz="2400" i="1">
                        <a:latin typeface="Cambria Math"/>
                      </a:rPr>
                      <m:t>0</m:t>
                    </m:r>
                  </m:oMath>
                </a14:m>
                <a:r>
                  <a:rPr lang="de-DE" sz="2400" dirty="0" smtClean="0"/>
                  <a:t>.</a:t>
                </a:r>
                <a:endParaRPr lang="de-DE" sz="2400" dirty="0"/>
              </a:p>
              <a:p>
                <a:pPr marL="0" indent="0">
                  <a:buNone/>
                </a:pPr>
                <a:endParaRPr lang="de-DE" sz="800" b="1" dirty="0">
                  <a:solidFill>
                    <a:srgbClr val="000000"/>
                  </a:solidFill>
                </a:endParaRPr>
              </a:p>
              <a:p>
                <a:pPr marL="0" indent="0">
                  <a:buNone/>
                </a:pPr>
                <a:r>
                  <a:rPr lang="de-DE" sz="2400" b="1" dirty="0">
                    <a:solidFill>
                      <a:srgbClr val="0000FF"/>
                    </a:solidFill>
                  </a:rPr>
                  <a:t>Ergebnis:</a:t>
                </a:r>
                <a:r>
                  <a:rPr lang="de-DE" sz="24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(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𝑥</m:t>
                    </m:r>
                    <m:r>
                      <a:rPr lang="de-DE" sz="2400" i="1" dirty="0">
                        <a:solidFill>
                          <a:srgbClr val="00000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>
                    <a:solidFill>
                      <a:srgbClr val="000000"/>
                    </a:solidFill>
                  </a:rPr>
                  <a:t> hat eine waagrechte Asymptote bei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𝑦</m:t>
                    </m:r>
                    <m:r>
                      <a:rPr lang="de-DE" sz="24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40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de-DE" sz="2400" dirty="0"/>
                  <a:t>,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𝑔</m:t>
                    </m:r>
                    <m:r>
                      <a:rPr lang="de-DE" sz="2400" i="1" dirty="0">
                        <a:latin typeface="Cambria Math"/>
                      </a:rPr>
                      <m:t>(</m:t>
                    </m:r>
                    <m:r>
                      <a:rPr lang="de-DE" sz="2400" i="1" dirty="0">
                        <a:latin typeface="Cambria Math"/>
                      </a:rPr>
                      <m:t>𝑥</m:t>
                    </m:r>
                    <m:r>
                      <a:rPr lang="de-DE" sz="2400" i="1" dirty="0"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/>
                  <a:t> bei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𝑦</m:t>
                    </m:r>
                    <m:r>
                      <a:rPr lang="de-DE" sz="2400" i="1" dirty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 dirty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400" i="1" dirty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de-DE" sz="2400" dirty="0"/>
                  <a:t>, </a:t>
                </a:r>
                <a14:m>
                  <m:oMath xmlns:m="http://schemas.openxmlformats.org/officeDocument/2006/math">
                    <m:r>
                      <a:rPr lang="de-DE" sz="2400" b="0" i="1" dirty="0" smtClean="0">
                        <a:latin typeface="Cambria Math"/>
                      </a:rPr>
                      <m:t>h</m:t>
                    </m:r>
                    <m:r>
                      <a:rPr lang="de-DE" sz="2400" i="1" dirty="0">
                        <a:latin typeface="Cambria Math"/>
                      </a:rPr>
                      <m:t>(</m:t>
                    </m:r>
                    <m:r>
                      <a:rPr lang="de-DE" sz="2400" i="1" dirty="0">
                        <a:latin typeface="Cambria Math"/>
                      </a:rPr>
                      <m:t>𝑥</m:t>
                    </m:r>
                    <m:r>
                      <a:rPr lang="de-DE" sz="2400" i="1" dirty="0"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/>
                  <a:t> hat keine waagrechte Asymptote und </a:t>
                </a:r>
                <a14:m>
                  <m:oMath xmlns:m="http://schemas.openxmlformats.org/officeDocument/2006/math">
                    <m:r>
                      <a:rPr lang="de-DE" sz="2400" b="0" i="1" dirty="0" smtClean="0">
                        <a:latin typeface="Cambria Math"/>
                      </a:rPr>
                      <m:t>𝑘</m:t>
                    </m:r>
                    <m:r>
                      <a:rPr lang="de-DE" sz="2400" i="1" dirty="0">
                        <a:latin typeface="Cambria Math"/>
                      </a:rPr>
                      <m:t>(</m:t>
                    </m:r>
                    <m:r>
                      <a:rPr lang="de-DE" sz="2400" i="1" dirty="0">
                        <a:latin typeface="Cambria Math"/>
                      </a:rPr>
                      <m:t>𝑥</m:t>
                    </m:r>
                    <m:r>
                      <a:rPr lang="de-DE" sz="2400" i="1" dirty="0"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/>
                  <a:t> hat die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𝑥</m:t>
                    </m:r>
                  </m:oMath>
                </a14:m>
                <a:r>
                  <a:rPr lang="de-DE" sz="2400" dirty="0"/>
                  <a:t>-Achse als waagrechte Asymptote</a:t>
                </a:r>
                <a:r>
                  <a:rPr lang="de-DE" sz="2400" dirty="0" smtClean="0"/>
                  <a:t>.</a:t>
                </a:r>
                <a:endParaRPr lang="de-DE" sz="2400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r="-52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037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94</Words>
  <Application>Microsoft Office PowerPoint</Application>
  <PresentationFormat>Bildschirmpräsentation (4:3)</PresentationFormat>
  <Paragraphs>36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Albany</vt:lpstr>
      <vt:lpstr>Arial</vt:lpstr>
      <vt:lpstr>Calibri</vt:lpstr>
      <vt:lpstr>Cambria Math</vt:lpstr>
      <vt:lpstr>Wingdings</vt:lpstr>
      <vt:lpstr>Wingdings 2</vt:lpstr>
      <vt:lpstr>Galathea</vt:lpstr>
      <vt:lpstr>Asymptoten</vt:lpstr>
      <vt:lpstr>Waagrechte Asymptoten</vt:lpstr>
      <vt:lpstr>Waagrechte Asymptoten</vt:lpstr>
      <vt:lpstr>Rechenbeispiele</vt:lpstr>
      <vt:lpstr>Rechenbeispiele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292</cp:revision>
  <dcterms:created xsi:type="dcterms:W3CDTF">2013-03-17T05:38:34Z</dcterms:created>
  <dcterms:modified xsi:type="dcterms:W3CDTF">2018-01-25T17:52:38Z</dcterms:modified>
</cp:coreProperties>
</file>